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888" r:id="rId2"/>
  </p:sldMasterIdLst>
  <p:notesMasterIdLst>
    <p:notesMasterId r:id="rId27"/>
  </p:notesMasterIdLst>
  <p:sldIdLst>
    <p:sldId id="470" r:id="rId3"/>
    <p:sldId id="476" r:id="rId4"/>
    <p:sldId id="406" r:id="rId5"/>
    <p:sldId id="488" r:id="rId6"/>
    <p:sldId id="279" r:id="rId7"/>
    <p:sldId id="464" r:id="rId8"/>
    <p:sldId id="477" r:id="rId9"/>
    <p:sldId id="478" r:id="rId10"/>
    <p:sldId id="479" r:id="rId11"/>
    <p:sldId id="485" r:id="rId12"/>
    <p:sldId id="490" r:id="rId13"/>
    <p:sldId id="495" r:id="rId14"/>
    <p:sldId id="481" r:id="rId15"/>
    <p:sldId id="480" r:id="rId16"/>
    <p:sldId id="496" r:id="rId17"/>
    <p:sldId id="482" r:id="rId18"/>
    <p:sldId id="484" r:id="rId19"/>
    <p:sldId id="483" r:id="rId20"/>
    <p:sldId id="494" r:id="rId21"/>
    <p:sldId id="491" r:id="rId22"/>
    <p:sldId id="497" r:id="rId23"/>
    <p:sldId id="486" r:id="rId24"/>
    <p:sldId id="349" r:id="rId25"/>
    <p:sldId id="273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Doiron" initials="BD" lastIdx="31" clrIdx="0">
    <p:extLst>
      <p:ext uri="{19B8F6BF-5375-455C-9EA6-DF929625EA0E}">
        <p15:presenceInfo xmlns:p15="http://schemas.microsoft.com/office/powerpoint/2012/main" userId="S-1-5-21-1574397573-684732946-1235783649-191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EC97"/>
    <a:srgbClr val="FFCA29"/>
    <a:srgbClr val="F4E470"/>
    <a:srgbClr val="FFC90A"/>
    <a:srgbClr val="FFE699"/>
    <a:srgbClr val="FFE900"/>
    <a:srgbClr val="0080FF"/>
    <a:srgbClr val="876C15"/>
    <a:srgbClr val="FFD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1" autoAdjust="0"/>
    <p:restoredTop sz="89066" autoAdjust="0"/>
  </p:normalViewPr>
  <p:slideViewPr>
    <p:cSldViewPr snapToGrid="0">
      <p:cViewPr varScale="1">
        <p:scale>
          <a:sx n="68" d="100"/>
          <a:sy n="68" d="100"/>
        </p:scale>
        <p:origin x="48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A329F-2E64-4E6F-B9F9-A526B7C4095D}" type="datetimeFigureOut">
              <a:rPr lang="en-US" smtClean="0"/>
              <a:t>5/7/2020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02B7C-A175-41EE-B688-F39BB0CF74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007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A02B7C-A175-41EE-B688-F39BB0CF74E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29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573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531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24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6636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449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270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268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2642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385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872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79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720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326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92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79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29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207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244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6835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895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1CA10-7A14-49A0-9BC2-0093CAEE4EA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10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5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7985"/>
            <a:ext cx="2552491" cy="272923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5/7/2020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513921"/>
            <a:ext cx="6545367" cy="20755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83333"/>
            <a:ext cx="83820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25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7985"/>
            <a:ext cx="2552491" cy="272923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5/7/2020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513921"/>
            <a:ext cx="6545367" cy="20755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83333"/>
            <a:ext cx="83820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06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326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9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5506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66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567986"/>
            <a:ext cx="2552491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5/7/2020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83820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9951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83820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542109" y="365127"/>
            <a:ext cx="9462167" cy="1429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endParaRPr lang="en-US" sz="4400" dirty="0">
              <a:solidFill>
                <a:prstClr val="white"/>
              </a:solidFill>
            </a:endParaRP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42108" y="1939896"/>
            <a:ext cx="11296667" cy="4050707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87193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567986"/>
            <a:ext cx="2552491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5/7/2020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83820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303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567986"/>
            <a:ext cx="2552491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5/7/2020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83820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93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7985"/>
            <a:ext cx="2552491" cy="272923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5/7/2020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513921"/>
            <a:ext cx="6545367" cy="20755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549" y="6567987"/>
            <a:ext cx="735651" cy="281208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98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567986"/>
            <a:ext cx="2552491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5/7/2020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83820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63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7986"/>
            <a:ext cx="2552491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5/7/2020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83820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28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7986"/>
            <a:ext cx="2552491" cy="272922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5/7/2020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199" y="6513922"/>
            <a:ext cx="6545367" cy="207554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67986"/>
            <a:ext cx="83820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4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67985"/>
            <a:ext cx="2552491" cy="272923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5/7/2020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1" y="6513921"/>
            <a:ext cx="6545367" cy="20755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83333"/>
            <a:ext cx="83820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7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567985"/>
            <a:ext cx="2552491" cy="272923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5/7/2020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1" y="6513921"/>
            <a:ext cx="6545367" cy="20755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83333"/>
            <a:ext cx="83820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1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567985"/>
            <a:ext cx="2552491" cy="272923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5/7/2020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1" y="6513921"/>
            <a:ext cx="6545367" cy="20755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0" y="6683333"/>
            <a:ext cx="83820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4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683333"/>
            <a:ext cx="83820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542109" y="365127"/>
            <a:ext cx="9462167" cy="14294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3"/>
          </p:nvPr>
        </p:nvSpPr>
        <p:spPr>
          <a:xfrm>
            <a:off x="542108" y="1939896"/>
            <a:ext cx="11296667" cy="4050707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4032287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567985"/>
            <a:ext cx="2552491" cy="272923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5/7/2020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1" y="6513921"/>
            <a:ext cx="6545367" cy="20755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683333"/>
            <a:ext cx="83820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67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567985"/>
            <a:ext cx="2552491" cy="272923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5/7/2020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1" y="6513921"/>
            <a:ext cx="6545367" cy="20755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83333"/>
            <a:ext cx="83820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08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567985"/>
            <a:ext cx="2552491" cy="272923"/>
          </a:xfrm>
          <a:prstGeom prst="rect">
            <a:avLst/>
          </a:prstGeom>
        </p:spPr>
        <p:txBody>
          <a:bodyPr/>
          <a:lstStyle/>
          <a:p>
            <a:fld id="{05F0F182-A738-D344-AD4C-0014E2FCF0E4}" type="datetimeFigureOut">
              <a:rPr lang="en-US" smtClean="0">
                <a:solidFill>
                  <a:prstClr val="white"/>
                </a:solidFill>
              </a:rPr>
              <a:pPr/>
              <a:t>5/7/2020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1" y="6513921"/>
            <a:ext cx="6545367" cy="20755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683333"/>
            <a:ext cx="838200" cy="281208"/>
          </a:xfrm>
          <a:prstGeom prst="rect">
            <a:avLst/>
          </a:prstGeom>
        </p:spPr>
        <p:txBody>
          <a:bodyPr/>
          <a:lstStyle/>
          <a:p>
            <a:fld id="{D0B5CDF8-54D5-6043-A52E-76818AC5EAB8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9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113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4891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Helvetica Neue Medium" charset="0"/>
          <a:ea typeface="Helvetica Neue Medium" charset="0"/>
          <a:cs typeface="Helvetica Neue Medium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 Neue" charset="0"/>
          <a:ea typeface="Helvetica Neue" charset="0"/>
          <a:cs typeface="Helvetica Neue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EdsJMz4SOc" TargetMode="External"/><Relationship Id="rId6" Type="http://schemas.openxmlformats.org/officeDocument/2006/relationships/image" Target="../media/image2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jtHVT3mX2s" TargetMode="External"/><Relationship Id="rId6" Type="http://schemas.openxmlformats.org/officeDocument/2006/relationships/image" Target="../media/image32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pesticide-registration/list-n-disinfectants-use-against-sars-cov-2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0.png"/><Relationship Id="rId5" Type="http://schemas.openxmlformats.org/officeDocument/2006/relationships/image" Target="../media/image35.png"/><Relationship Id="rId10" Type="http://schemas.openxmlformats.org/officeDocument/2006/relationships/image" Target="../media/image2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6VF-13EgO8" TargetMode="External"/><Relationship Id="rId6" Type="http://schemas.openxmlformats.org/officeDocument/2006/relationships/image" Target="../media/image4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cdc.gov/handwashing/when-how-handwashing.html" TargetMode="External"/><Relationship Id="rId7" Type="http://schemas.openxmlformats.org/officeDocument/2006/relationships/hyperlink" Target="https://www.fda.gov/medical-devices/personal-protective-equipment-infection-control/n95-respirators-and-surgical-masks-face-masks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pa.gov/pesticide-registration/list-n-disinfectants-use-against-sars-cov-2" TargetMode="External"/><Relationship Id="rId5" Type="http://schemas.openxmlformats.org/officeDocument/2006/relationships/hyperlink" Target="https://www.yourglovesource.com/blogs/glove-knowledgebase/how-often-should-you-change-your-disposable-gloves" TargetMode="External"/><Relationship Id="rId4" Type="http://schemas.openxmlformats.org/officeDocument/2006/relationships/hyperlink" Target="https://www.cdc.gov/handwashing/show-me-the-science-hand-sanitizer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11.png"/><Relationship Id="rId18" Type="http://schemas.microsoft.com/office/2007/relationships/hdphoto" Target="../media/hdphoto9.wdp"/><Relationship Id="rId26" Type="http://schemas.microsoft.com/office/2007/relationships/hdphoto" Target="../media/hdphoto12.wdp"/><Relationship Id="rId3" Type="http://schemas.openxmlformats.org/officeDocument/2006/relationships/image" Target="../media/image6.png"/><Relationship Id="rId21" Type="http://schemas.openxmlformats.org/officeDocument/2006/relationships/image" Target="../media/image15.png"/><Relationship Id="rId7" Type="http://schemas.openxmlformats.org/officeDocument/2006/relationships/image" Target="../media/image8.png"/><Relationship Id="rId12" Type="http://schemas.microsoft.com/office/2007/relationships/hdphoto" Target="../media/hdphoto6.wdp"/><Relationship Id="rId17" Type="http://schemas.openxmlformats.org/officeDocument/2006/relationships/image" Target="../media/image13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6" Type="http://schemas.microsoft.com/office/2007/relationships/hdphoto" Target="../media/hdphoto8.wdp"/><Relationship Id="rId20" Type="http://schemas.microsoft.com/office/2007/relationships/hdphoto" Target="../media/hdphoto10.wd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0.png"/><Relationship Id="rId24" Type="http://schemas.openxmlformats.org/officeDocument/2006/relationships/image" Target="../media/image3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23" Type="http://schemas.openxmlformats.org/officeDocument/2006/relationships/image" Target="../media/image2.png"/><Relationship Id="rId28" Type="http://schemas.microsoft.com/office/2007/relationships/hdphoto" Target="../media/hdphoto13.wdp"/><Relationship Id="rId10" Type="http://schemas.microsoft.com/office/2007/relationships/hdphoto" Target="../media/hdphoto5.wdp"/><Relationship Id="rId19" Type="http://schemas.openxmlformats.org/officeDocument/2006/relationships/image" Target="../media/image14.png"/><Relationship Id="rId4" Type="http://schemas.microsoft.com/office/2007/relationships/hdphoto" Target="../media/hdphoto2.wdp"/><Relationship Id="rId9" Type="http://schemas.openxmlformats.org/officeDocument/2006/relationships/image" Target="../media/image9.png"/><Relationship Id="rId14" Type="http://schemas.microsoft.com/office/2007/relationships/hdphoto" Target="../media/hdphoto7.wdp"/><Relationship Id="rId22" Type="http://schemas.microsoft.com/office/2007/relationships/hdphoto" Target="../media/hdphoto11.wdp"/><Relationship Id="rId27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CF's Sport and Exercise Science Doctoral Program Ranks ...">
            <a:extLst>
              <a:ext uri="{FF2B5EF4-FFF2-40B4-BE49-F238E27FC236}">
                <a16:creationId xmlns:a16="http://schemas.microsoft.com/office/drawing/2014/main" id="{9CA8BB50-CB99-49E6-863B-AE1D93152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8" r="80"/>
          <a:stretch/>
        </p:blipFill>
        <p:spPr bwMode="auto">
          <a:xfrm>
            <a:off x="0" y="0"/>
            <a:ext cx="122359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63A0D1-0461-44FE-9B5F-FB81D365AC45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9F9893-0DE2-46F5-81CD-946ACC784C3A}"/>
              </a:ext>
            </a:extLst>
          </p:cNvPr>
          <p:cNvSpPr/>
          <p:nvPr/>
        </p:nvSpPr>
        <p:spPr>
          <a:xfrm>
            <a:off x="0" y="649224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3B7730-D531-4931-B0D7-F698DAA745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1"/>
          <a:stretch/>
        </p:blipFill>
        <p:spPr>
          <a:xfrm>
            <a:off x="0" y="0"/>
            <a:ext cx="12192000" cy="468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CC7B1C-1863-49EA-A600-8E41CDF873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120" y="5908432"/>
            <a:ext cx="703699" cy="9495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75C06A-0960-43DC-A843-82D6088D0C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Restart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58ADB3-4920-4AC4-88BA-86813829E6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Keeping everyone safe, while increasing research activity in a phased approach as safety becomes easier to maintain.</a:t>
            </a:r>
          </a:p>
        </p:txBody>
      </p:sp>
    </p:spTree>
    <p:extLst>
      <p:ext uri="{BB962C8B-B14F-4D97-AF65-F5344CB8AC3E}">
        <p14:creationId xmlns:p14="http://schemas.microsoft.com/office/powerpoint/2010/main" val="2267736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Women Cotton Black Fabric Mouth Mask For Winter Running ...">
            <a:extLst>
              <a:ext uri="{FF2B5EF4-FFF2-40B4-BE49-F238E27FC236}">
                <a16:creationId xmlns:a16="http://schemas.microsoft.com/office/drawing/2014/main" id="{94BB492D-AF99-4A53-AFA1-5E0DD6516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059" y="1677292"/>
            <a:ext cx="1828800" cy="18288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1" y="1463039"/>
            <a:ext cx="9013958" cy="463667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 Face Coverings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intended to protect the wearer, but may prevent the spread of virus from the wearer to other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inspect for any damage prior to use 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 hands before putting your on face covering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touching your face when removing the covering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touching the fabric part of the face covering 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 outside of used covering as contaminated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 hands after removal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7" y="351729"/>
            <a:ext cx="11234503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Steps for Infection Control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16392" name="Picture 8" descr="Do cloth face masks work? Who do they protect ...">
            <a:extLst>
              <a:ext uri="{FF2B5EF4-FFF2-40B4-BE49-F238E27FC236}">
                <a16:creationId xmlns:a16="http://schemas.microsoft.com/office/drawing/2014/main" id="{EC67C251-B0CD-482C-AE44-8D7B85E07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8000"/>
          <a:stretch/>
        </p:blipFill>
        <p:spPr bwMode="auto">
          <a:xfrm>
            <a:off x="9973059" y="4175760"/>
            <a:ext cx="1828800" cy="18288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96021D-0581-4FD5-9362-5C3F48309C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908432"/>
            <a:ext cx="703699" cy="9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6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2" y="1463039"/>
            <a:ext cx="7281898" cy="463667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 Face Coverings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ear loops or ties to secure and remove mask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Pull the ties and loops so that it fits as snugly as possible against your face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cover mouth and nose</a:t>
            </a:r>
          </a:p>
          <a:p>
            <a:pPr lvl="1">
              <a:spcBef>
                <a:spcPts val="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 daily, either in the washing machine or by hand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 with laundry detergent and hottest water possible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on a hot cycle or air dry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Inspect for damage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7" y="351729"/>
            <a:ext cx="11234503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Steps for Infection Control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F03DC-4767-4C11-8EB0-C3DC329294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52" y="0"/>
            <a:ext cx="703699" cy="949569"/>
          </a:xfrm>
          <a:prstGeom prst="rect">
            <a:avLst/>
          </a:prstGeom>
        </p:spPr>
      </p:pic>
      <p:pic>
        <p:nvPicPr>
          <p:cNvPr id="2052" name="Picture 4" descr="Black Surgical Mask Surgical Face Mask Flu Mask by SnazzyMask">
            <a:extLst>
              <a:ext uri="{FF2B5EF4-FFF2-40B4-BE49-F238E27FC236}">
                <a16:creationId xmlns:a16="http://schemas.microsoft.com/office/drawing/2014/main" id="{32CCAADF-6313-4339-B199-AE72195627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r="11392"/>
          <a:stretch/>
        </p:blipFill>
        <p:spPr bwMode="auto">
          <a:xfrm>
            <a:off x="8921896" y="1762636"/>
            <a:ext cx="1828800" cy="18288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w to Make Cloth Face Masks, and Where to Donate Them in ...">
            <a:extLst>
              <a:ext uri="{FF2B5EF4-FFF2-40B4-BE49-F238E27FC236}">
                <a16:creationId xmlns:a16="http://schemas.microsoft.com/office/drawing/2014/main" id="{71E16424-DD67-432F-8242-C0259D807A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" r="63984" b="20976"/>
          <a:stretch/>
        </p:blipFill>
        <p:spPr bwMode="auto">
          <a:xfrm>
            <a:off x="7672040" y="4127438"/>
            <a:ext cx="1828800" cy="18288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50pcs/Pack Woman Dental Face Mask Biker Pm2.5 Dust Fog ...">
            <a:extLst>
              <a:ext uri="{FF2B5EF4-FFF2-40B4-BE49-F238E27FC236}">
                <a16:creationId xmlns:a16="http://schemas.microsoft.com/office/drawing/2014/main" id="{26408323-D56A-4C6A-8CA0-D238AA2C4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49451" y="4127438"/>
            <a:ext cx="1828800" cy="18288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753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7" y="351729"/>
            <a:ext cx="11234503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Donning &amp; Doffing Face Coverings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1F03DC-4767-4C11-8EB0-C3DC329294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52" y="5908431"/>
            <a:ext cx="703699" cy="949569"/>
          </a:xfrm>
          <a:prstGeom prst="rect">
            <a:avLst/>
          </a:prstGeom>
        </p:spPr>
      </p:pic>
      <p:pic>
        <p:nvPicPr>
          <p:cNvPr id="3" name="Online Media 2" title="Edited Face Masks Video">
            <a:hlinkClick r:id="" action="ppaction://media"/>
            <a:extLst>
              <a:ext uri="{FF2B5EF4-FFF2-40B4-BE49-F238E27FC236}">
                <a16:creationId xmlns:a16="http://schemas.microsoft.com/office/drawing/2014/main" id="{28C4D949-A2B7-46F8-B489-09B5CDBB0D6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18194" y="1368627"/>
            <a:ext cx="8891898" cy="50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82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2" y="1463039"/>
            <a:ext cx="8032497" cy="46366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Hygiene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Cough/sneeze into a tissue</a:t>
            </a:r>
          </a:p>
          <a:p>
            <a:pPr lvl="2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 dispose of used tissues into a trashcan</a:t>
            </a:r>
          </a:p>
          <a:p>
            <a:pPr lvl="2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 hands</a:t>
            </a:r>
          </a:p>
          <a:p>
            <a:pPr lvl="2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no tissues available, cough/sneeze into the crook of your elbow, not your hands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touching face, eyes, nose, and mouth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 personal protective equipment, as appropriate in the laboratory</a:t>
            </a:r>
          </a:p>
          <a:p>
            <a:pPr lvl="2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UCF minimum:</a:t>
            </a:r>
            <a:b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glasses, closed toe shoes, and long pants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7" y="351729"/>
            <a:ext cx="11234503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Steps for Infection Control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14338" name="Picture 2" descr="That nagging cough - Harvard Health">
            <a:extLst>
              <a:ext uri="{FF2B5EF4-FFF2-40B4-BE49-F238E27FC236}">
                <a16:creationId xmlns:a16="http://schemas.microsoft.com/office/drawing/2014/main" id="{7A134646-38E0-4455-851F-533471D61B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14" r="23619"/>
          <a:stretch/>
        </p:blipFill>
        <p:spPr bwMode="auto">
          <a:xfrm>
            <a:off x="8422640" y="2029021"/>
            <a:ext cx="3200400" cy="32004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080CD2-48BD-4901-8205-1BD4BDFE3F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908432"/>
            <a:ext cx="703699" cy="9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2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2" y="1463039"/>
            <a:ext cx="9612501" cy="46366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Hygiene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 hands frequently</a:t>
            </a:r>
          </a:p>
          <a:p>
            <a:pPr lvl="2">
              <a:spcBef>
                <a:spcPts val="60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Minimally when entering and exiting laboratory</a:t>
            </a:r>
          </a:p>
          <a:p>
            <a:pPr lvl="2">
              <a:spcBef>
                <a:spcPts val="60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touching your face</a:t>
            </a:r>
          </a:p>
          <a:p>
            <a:pPr lvl="2">
              <a:spcBef>
                <a:spcPts val="60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soap and water when available</a:t>
            </a:r>
            <a:b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(Use alcohol-based hand sanitizer if no soap + water)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7" y="351729"/>
            <a:ext cx="11234503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Steps for Infection Control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84999F5-FB56-488C-A163-2B98C8C172D1}"/>
              </a:ext>
            </a:extLst>
          </p:cNvPr>
          <p:cNvGrpSpPr/>
          <p:nvPr/>
        </p:nvGrpSpPr>
        <p:grpSpPr>
          <a:xfrm>
            <a:off x="8809467" y="1322530"/>
            <a:ext cx="3096784" cy="5274527"/>
            <a:chOff x="8809467" y="825190"/>
            <a:chExt cx="3096784" cy="5274527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FE6E6A-ABB0-4AD5-800D-5CB6147CC72E}"/>
                </a:ext>
              </a:extLst>
            </p:cNvPr>
            <p:cNvSpPr/>
            <p:nvPr/>
          </p:nvSpPr>
          <p:spPr>
            <a:xfrm>
              <a:off x="8809467" y="825190"/>
              <a:ext cx="3096784" cy="52745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E3524E-390C-4B99-9937-1F7C5CD33E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997" r="66901"/>
            <a:stretch/>
          </p:blipFill>
          <p:spPr>
            <a:xfrm>
              <a:off x="10360760" y="1334645"/>
              <a:ext cx="1371600" cy="1371600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31A54B-1110-400B-9844-47532F53CC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9691" r="40207"/>
            <a:stretch/>
          </p:blipFill>
          <p:spPr>
            <a:xfrm>
              <a:off x="10360760" y="2949121"/>
              <a:ext cx="1371600" cy="1371600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25C17FF-C1F8-4F36-968A-24E48E9EA6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6984" r="12913"/>
            <a:stretch/>
          </p:blipFill>
          <p:spPr>
            <a:xfrm>
              <a:off x="10360760" y="4563596"/>
              <a:ext cx="1371600" cy="1371600"/>
            </a:xfrm>
            <a:prstGeom prst="rect">
              <a:avLst/>
            </a:prstGeom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1B7023D-EE8B-48F8-AC1C-BE27DD144E86}"/>
                </a:ext>
              </a:extLst>
            </p:cNvPr>
            <p:cNvSpPr txBox="1"/>
            <p:nvPr/>
          </p:nvSpPr>
          <p:spPr>
            <a:xfrm>
              <a:off x="9269423" y="1483713"/>
              <a:ext cx="10855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r"/>
              <a:r>
                <a:rPr lang="en-US" dirty="0"/>
                <a:t>Apply Product to palm of hand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70EBA97-6F2F-4A47-BDFF-C5375530C7C5}"/>
                </a:ext>
              </a:extLst>
            </p:cNvPr>
            <p:cNvSpPr txBox="1"/>
            <p:nvPr/>
          </p:nvSpPr>
          <p:spPr>
            <a:xfrm>
              <a:off x="9269423" y="3219422"/>
              <a:ext cx="10855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6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r"/>
              <a:r>
                <a:rPr lang="en-US" dirty="0"/>
                <a:t>Rub hands together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48DD4F8-9C6C-4A96-9FAD-6D16CD409FE9}"/>
                </a:ext>
              </a:extLst>
            </p:cNvPr>
            <p:cNvSpPr txBox="1"/>
            <p:nvPr/>
          </p:nvSpPr>
          <p:spPr>
            <a:xfrm>
              <a:off x="8983359" y="4740479"/>
              <a:ext cx="137159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Cover all surfaces &amp; scrub </a:t>
              </a:r>
            </a:p>
            <a:p>
              <a:pPr algn="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(20 seconds)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444BC17-4B7D-42C8-BA2C-094096B46274}"/>
                </a:ext>
              </a:extLst>
            </p:cNvPr>
            <p:cNvSpPr txBox="1"/>
            <p:nvPr/>
          </p:nvSpPr>
          <p:spPr>
            <a:xfrm>
              <a:off x="8809467" y="825190"/>
              <a:ext cx="3096784" cy="3693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Proper use of hand sanitizer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BBFF510-E26F-4871-9A69-63892F304D4B}"/>
              </a:ext>
            </a:extLst>
          </p:cNvPr>
          <p:cNvGrpSpPr/>
          <p:nvPr/>
        </p:nvGrpSpPr>
        <p:grpSpPr>
          <a:xfrm>
            <a:off x="286854" y="4314504"/>
            <a:ext cx="8164496" cy="2286000"/>
            <a:chOff x="351010" y="4070194"/>
            <a:chExt cx="8164496" cy="2422045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850EDCC-572E-42C8-9792-CFE2CD1CF503}"/>
                </a:ext>
              </a:extLst>
            </p:cNvPr>
            <p:cNvGrpSpPr/>
            <p:nvPr/>
          </p:nvGrpSpPr>
          <p:grpSpPr>
            <a:xfrm>
              <a:off x="351010" y="4070194"/>
              <a:ext cx="8164496" cy="2422045"/>
              <a:chOff x="351010" y="4070194"/>
              <a:chExt cx="8164496" cy="2422045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45C09BE0-47EF-48D8-8E9F-C9F8BED2F03C}"/>
                  </a:ext>
                </a:extLst>
              </p:cNvPr>
              <p:cNvSpPr/>
              <p:nvPr/>
            </p:nvSpPr>
            <p:spPr>
              <a:xfrm>
                <a:off x="351010" y="4070194"/>
                <a:ext cx="8164496" cy="2422045"/>
              </a:xfrm>
              <a:prstGeom prst="rect">
                <a:avLst/>
              </a:prstGeom>
              <a:solidFill>
                <a:srgbClr val="FFCA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F916FD2B-CBF0-43F1-A63B-C750615EC94E}"/>
                  </a:ext>
                </a:extLst>
              </p:cNvPr>
              <p:cNvGrpSpPr/>
              <p:nvPr/>
            </p:nvGrpSpPr>
            <p:grpSpPr>
              <a:xfrm>
                <a:off x="546180" y="4359935"/>
                <a:ext cx="7774156" cy="1947195"/>
                <a:chOff x="388537" y="4359935"/>
                <a:chExt cx="7774156" cy="1947195"/>
              </a:xfrm>
            </p:grpSpPr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62FC4BAD-FB9E-463A-B71A-EA559E5FE59B}"/>
                    </a:ext>
                  </a:extLst>
                </p:cNvPr>
                <p:cNvGrpSpPr/>
                <p:nvPr/>
              </p:nvGrpSpPr>
              <p:grpSpPr>
                <a:xfrm>
                  <a:off x="388537" y="4583404"/>
                  <a:ext cx="1371600" cy="1723726"/>
                  <a:chOff x="388537" y="4583404"/>
                  <a:chExt cx="1371600" cy="1723726"/>
                </a:xfrm>
              </p:grpSpPr>
              <p:pic>
                <p:nvPicPr>
                  <p:cNvPr id="5" name="Picture 4">
                    <a:extLst>
                      <a:ext uri="{FF2B5EF4-FFF2-40B4-BE49-F238E27FC236}">
                        <a16:creationId xmlns:a16="http://schemas.microsoft.com/office/drawing/2014/main" id="{E1EB4C88-ABBD-4727-99F7-B62A42CDE3F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email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r="84418"/>
                  <a:stretch/>
                </p:blipFill>
                <p:spPr>
                  <a:xfrm>
                    <a:off x="388537" y="4935530"/>
                    <a:ext cx="1371600" cy="1371600"/>
                  </a:xfrm>
                  <a:prstGeom prst="rect">
                    <a:avLst/>
                  </a:prstGeom>
                  <a:ln w="1905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12945DB7-D512-4529-933A-BF29B25AA9F7}"/>
                      </a:ext>
                    </a:extLst>
                  </p:cNvPr>
                  <p:cNvSpPr txBox="1"/>
                  <p:nvPr/>
                </p:nvSpPr>
                <p:spPr>
                  <a:xfrm>
                    <a:off x="432282" y="4583404"/>
                    <a:ext cx="128411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</a:lstStyle>
                  <a:p>
                    <a:pPr algn="ctr"/>
                    <a:r>
                      <a:rPr lang="en-US" dirty="0"/>
                      <a:t>Wet Hands</a:t>
                    </a:r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BF94BB27-CDFB-4E1E-9246-9C6048A78B4B}"/>
                    </a:ext>
                  </a:extLst>
                </p:cNvPr>
                <p:cNvGrpSpPr/>
                <p:nvPr/>
              </p:nvGrpSpPr>
              <p:grpSpPr>
                <a:xfrm>
                  <a:off x="1935410" y="4583404"/>
                  <a:ext cx="1371600" cy="1723726"/>
                  <a:chOff x="1989176" y="4583404"/>
                  <a:chExt cx="1371600" cy="1723726"/>
                </a:xfrm>
              </p:grpSpPr>
              <p:pic>
                <p:nvPicPr>
                  <p:cNvPr id="12" name="Picture 11">
                    <a:extLst>
                      <a:ext uri="{FF2B5EF4-FFF2-40B4-BE49-F238E27FC236}">
                        <a16:creationId xmlns:a16="http://schemas.microsoft.com/office/drawing/2014/main" id="{A9C5D805-5406-4C8E-AF23-44C11B21CD6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email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8949" r="62781"/>
                  <a:stretch/>
                </p:blipFill>
                <p:spPr>
                  <a:xfrm>
                    <a:off x="1989176" y="4935530"/>
                    <a:ext cx="1371600" cy="1371600"/>
                  </a:xfrm>
                  <a:prstGeom prst="rect">
                    <a:avLst/>
                  </a:prstGeom>
                  <a:ln w="1905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BC800DEC-38B8-4701-80C4-B4A2EA388EEA}"/>
                      </a:ext>
                    </a:extLst>
                  </p:cNvPr>
                  <p:cNvSpPr txBox="1"/>
                  <p:nvPr/>
                </p:nvSpPr>
                <p:spPr>
                  <a:xfrm>
                    <a:off x="2132209" y="4583404"/>
                    <a:ext cx="108553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</a:lstStyle>
                  <a:p>
                    <a:pPr algn="ctr"/>
                    <a:r>
                      <a:rPr lang="en-US" dirty="0"/>
                      <a:t>Get soap</a:t>
                    </a:r>
                  </a:p>
                </p:txBody>
              </p:sp>
            </p:grpSp>
            <p:grpSp>
              <p:nvGrpSpPr>
                <p:cNvPr id="39" name="Group 38">
                  <a:extLst>
                    <a:ext uri="{FF2B5EF4-FFF2-40B4-BE49-F238E27FC236}">
                      <a16:creationId xmlns:a16="http://schemas.microsoft.com/office/drawing/2014/main" id="{F221DD0A-3017-4C40-B161-DDC84E87CAA6}"/>
                    </a:ext>
                  </a:extLst>
                </p:cNvPr>
                <p:cNvGrpSpPr/>
                <p:nvPr/>
              </p:nvGrpSpPr>
              <p:grpSpPr>
                <a:xfrm>
                  <a:off x="3482283" y="4359935"/>
                  <a:ext cx="1586665" cy="1947195"/>
                  <a:chOff x="3622276" y="4359935"/>
                  <a:chExt cx="1586665" cy="1947195"/>
                </a:xfrm>
              </p:grpSpPr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FF6EE9B4-9CA1-4234-B688-EECCE16C7E05}"/>
                      </a:ext>
                    </a:extLst>
                  </p:cNvPr>
                  <p:cNvGrpSpPr/>
                  <p:nvPr/>
                </p:nvGrpSpPr>
                <p:grpSpPr>
                  <a:xfrm>
                    <a:off x="3729808" y="4935530"/>
                    <a:ext cx="1371600" cy="1371600"/>
                    <a:chOff x="6813395" y="4880992"/>
                    <a:chExt cx="1371600" cy="1371600"/>
                  </a:xfrm>
                </p:grpSpPr>
                <p:pic>
                  <p:nvPicPr>
                    <p:cNvPr id="13" name="Picture 12">
                      <a:extLst>
                        <a:ext uri="{FF2B5EF4-FFF2-40B4-BE49-F238E27FC236}">
                          <a16:creationId xmlns:a16="http://schemas.microsoft.com/office/drawing/2014/main" id="{45C4939C-6883-40A6-A4F6-19902A98A87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email">
                      <a:duotone>
                        <a:prstClr val="black"/>
                        <a:schemeClr val="accent4">
                          <a:tint val="45000"/>
                          <a:satMod val="400000"/>
                        </a:schemeClr>
                      </a:duotone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 l="40599" r="42580"/>
                    <a:stretch/>
                  </p:blipFill>
                  <p:spPr>
                    <a:xfrm>
                      <a:off x="6813395" y="4880992"/>
                      <a:ext cx="1371600" cy="1371600"/>
                    </a:xfrm>
                    <a:prstGeom prst="rect">
                      <a:avLst/>
                    </a:prstGeom>
                    <a:ln w="19050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</p:pic>
                <p:pic>
                  <p:nvPicPr>
                    <p:cNvPr id="11268" name="Picture 4" descr="Clock face Roman numerals Digital clock - Rome digital ...">
                      <a:extLst>
                        <a:ext uri="{FF2B5EF4-FFF2-40B4-BE49-F238E27FC236}">
                          <a16:creationId xmlns:a16="http://schemas.microsoft.com/office/drawing/2014/main" id="{FDD253AC-FE1A-48E3-8A6C-DC2F1F473B2A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6813395" y="5795392"/>
                      <a:ext cx="457518" cy="45720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</p:grp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A1422613-B3D7-4A7A-B4A5-689760498DED}"/>
                      </a:ext>
                    </a:extLst>
                  </p:cNvPr>
                  <p:cNvSpPr txBox="1"/>
                  <p:nvPr/>
                </p:nvSpPr>
                <p:spPr>
                  <a:xfrm>
                    <a:off x="3622276" y="4359935"/>
                    <a:ext cx="1586665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</a:lstStyle>
                  <a:p>
                    <a:pPr algn="ctr"/>
                    <a:r>
                      <a:rPr lang="en-US" dirty="0"/>
                      <a:t>Lather &amp; scrub (20 seconds)</a:t>
                    </a:r>
                  </a:p>
                </p:txBody>
              </p:sp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50092FAC-5F28-45AB-8439-02A9E2270009}"/>
                    </a:ext>
                  </a:extLst>
                </p:cNvPr>
                <p:cNvGrpSpPr/>
                <p:nvPr/>
              </p:nvGrpSpPr>
              <p:grpSpPr>
                <a:xfrm>
                  <a:off x="5244221" y="4583404"/>
                  <a:ext cx="1371600" cy="1723726"/>
                  <a:chOff x="5190454" y="4583404"/>
                  <a:chExt cx="1371600" cy="1723726"/>
                </a:xfrm>
              </p:grpSpPr>
              <p:pic>
                <p:nvPicPr>
                  <p:cNvPr id="14" name="Picture 13">
                    <a:extLst>
                      <a:ext uri="{FF2B5EF4-FFF2-40B4-BE49-F238E27FC236}">
                        <a16:creationId xmlns:a16="http://schemas.microsoft.com/office/drawing/2014/main" id="{724DF198-05BE-4884-B6CC-6C00571674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5" cstate="email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62004" r="22550"/>
                  <a:stretch/>
                </p:blipFill>
                <p:spPr>
                  <a:xfrm>
                    <a:off x="5190454" y="4935530"/>
                    <a:ext cx="1371600" cy="1371600"/>
                  </a:xfrm>
                  <a:prstGeom prst="rect">
                    <a:avLst/>
                  </a:prstGeom>
                  <a:ln w="1905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E694228D-93CC-43CC-A11B-AE5757A698CD}"/>
                      </a:ext>
                    </a:extLst>
                  </p:cNvPr>
                  <p:cNvSpPr txBox="1"/>
                  <p:nvPr/>
                </p:nvSpPr>
                <p:spPr>
                  <a:xfrm>
                    <a:off x="5333487" y="4583404"/>
                    <a:ext cx="108553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</a:lstStyle>
                  <a:p>
                    <a:pPr algn="ctr"/>
                    <a:r>
                      <a:rPr lang="en-US" dirty="0"/>
                      <a:t>Rinse</a:t>
                    </a:r>
                  </a:p>
                </p:txBody>
              </p: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94EE045E-3F3D-4420-BFA9-E3280ACFF3AE}"/>
                    </a:ext>
                  </a:extLst>
                </p:cNvPr>
                <p:cNvGrpSpPr/>
                <p:nvPr/>
              </p:nvGrpSpPr>
              <p:grpSpPr>
                <a:xfrm>
                  <a:off x="6791093" y="4583404"/>
                  <a:ext cx="1371600" cy="1723726"/>
                  <a:chOff x="6791093" y="4583404"/>
                  <a:chExt cx="1371600" cy="1723726"/>
                </a:xfrm>
              </p:grpSpPr>
              <p:pic>
                <p:nvPicPr>
                  <p:cNvPr id="15" name="Picture 14">
                    <a:extLst>
                      <a:ext uri="{FF2B5EF4-FFF2-40B4-BE49-F238E27FC236}">
                        <a16:creationId xmlns:a16="http://schemas.microsoft.com/office/drawing/2014/main" id="{658CF591-EBFB-4B2B-9116-F683A2F319F0}"/>
                      </a:ext>
                    </a:extLst>
                  </p:cNvPr>
                  <p:cNvPicPr>
                    <a:picLocks/>
                  </p:cNvPicPr>
                  <p:nvPr/>
                </p:nvPicPr>
                <p:blipFill rotWithShape="1">
                  <a:blip r:embed="rId5" cstate="email">
                    <a:duotone>
                      <a:prstClr val="black"/>
                      <a:schemeClr val="accent4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83040" r="1969"/>
                  <a:stretch/>
                </p:blipFill>
                <p:spPr>
                  <a:xfrm>
                    <a:off x="6791093" y="4935530"/>
                    <a:ext cx="1371600" cy="1371600"/>
                  </a:xfrm>
                  <a:prstGeom prst="rect">
                    <a:avLst/>
                  </a:prstGeom>
                  <a:ln w="19050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14DCD2F-8EFF-47FB-B06E-6857098BE229}"/>
                      </a:ext>
                    </a:extLst>
                  </p:cNvPr>
                  <p:cNvSpPr txBox="1"/>
                  <p:nvPr/>
                </p:nvSpPr>
                <p:spPr>
                  <a:xfrm>
                    <a:off x="6791093" y="4583404"/>
                    <a:ext cx="1371600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>
                      <a:defRPr sz="160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defRPr>
                    </a:lvl1pPr>
                  </a:lstStyle>
                  <a:p>
                    <a:pPr algn="ctr"/>
                    <a:r>
                      <a:rPr lang="en-US" dirty="0"/>
                      <a:t>Dry hands</a:t>
                    </a:r>
                  </a:p>
                </p:txBody>
              </p:sp>
            </p:grpSp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2D5FCD4-DD7C-4A80-9215-7156B140AC44}"/>
                </a:ext>
              </a:extLst>
            </p:cNvPr>
            <p:cNvSpPr txBox="1"/>
            <p:nvPr/>
          </p:nvSpPr>
          <p:spPr>
            <a:xfrm>
              <a:off x="351010" y="4070194"/>
              <a:ext cx="8164495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Proper hand washing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0C361017-7465-4283-A9F8-D09B77085EE1}"/>
              </a:ext>
            </a:extLst>
          </p:cNvPr>
          <p:cNvSpPr/>
          <p:nvPr/>
        </p:nvSpPr>
        <p:spPr>
          <a:xfrm>
            <a:off x="286854" y="4314504"/>
            <a:ext cx="8164495" cy="2282553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9515436-BB8A-4CD0-9955-ABBD3D1E47EA}"/>
              </a:ext>
            </a:extLst>
          </p:cNvPr>
          <p:cNvSpPr/>
          <p:nvPr/>
        </p:nvSpPr>
        <p:spPr>
          <a:xfrm>
            <a:off x="8786513" y="1343301"/>
            <a:ext cx="3096784" cy="5274527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26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7" y="351729"/>
            <a:ext cx="11234503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Hand Washing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349925A-3247-4481-9DAE-BF835219A05F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3368D9F-F80C-40E1-B70F-DE6CD20F779A}"/>
              </a:ext>
            </a:extLst>
          </p:cNvPr>
          <p:cNvSpPr/>
          <p:nvPr/>
        </p:nvSpPr>
        <p:spPr>
          <a:xfrm>
            <a:off x="0" y="649224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D0A354D-0CE4-428D-89F6-0C3A193C05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52" y="5908431"/>
            <a:ext cx="703699" cy="949569"/>
          </a:xfrm>
          <a:prstGeom prst="rect">
            <a:avLst/>
          </a:prstGeom>
        </p:spPr>
      </p:pic>
      <p:pic>
        <p:nvPicPr>
          <p:cNvPr id="4" name="Online Media 3" title="Edited Hand Washing Video">
            <a:hlinkClick r:id="" action="ppaction://media"/>
            <a:extLst>
              <a:ext uri="{FF2B5EF4-FFF2-40B4-BE49-F238E27FC236}">
                <a16:creationId xmlns:a16="http://schemas.microsoft.com/office/drawing/2014/main" id="{DFA11041-49FA-4DC5-9D03-511729DFA8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545416" y="1375850"/>
            <a:ext cx="8879058" cy="49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331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1" y="1463039"/>
            <a:ext cx="11413321" cy="46366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routine disinfecting processes in labs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 and disinfection should occur upon entering the laboratory, during work, and after work completion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special attention to high-touch areas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areas have higher probability of viral loading in the work area and should be disinfected on a routine basis and immediately after use</a:t>
            </a:r>
          </a:p>
          <a:p>
            <a:pPr lvl="3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switches </a:t>
            </a:r>
          </a:p>
          <a:p>
            <a:pPr lvl="3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handles </a:t>
            </a:r>
          </a:p>
          <a:p>
            <a:pPr lvl="3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Benchtops</a:t>
            </a:r>
          </a:p>
          <a:p>
            <a:pPr lvl="3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handles and latches</a:t>
            </a:r>
          </a:p>
          <a:p>
            <a:pPr lvl="3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controls and touchpads</a:t>
            </a:r>
          </a:p>
          <a:p>
            <a:pPr lvl="3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Drawer and cabinet handles</a:t>
            </a:r>
          </a:p>
          <a:p>
            <a:pPr lvl="3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 and water incubator lids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7" y="351729"/>
            <a:ext cx="11234503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Disinfecting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F0C5B1-8837-4B2C-885F-2A91A638DDBF}"/>
              </a:ext>
            </a:extLst>
          </p:cNvPr>
          <p:cNvSpPr txBox="1"/>
          <p:nvPr/>
        </p:nvSpPr>
        <p:spPr>
          <a:xfrm>
            <a:off x="5236762" y="4020767"/>
            <a:ext cx="57435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971" lvl="2" indent="-228594" defTabSz="91437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 tools, Micro-pipettors</a:t>
            </a:r>
          </a:p>
          <a:p>
            <a:pPr marL="1142971" lvl="2" indent="-228594" defTabSz="91437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Faucet handles and sprayer grips</a:t>
            </a:r>
          </a:p>
          <a:p>
            <a:pPr marL="1142971" lvl="2" indent="-228594" defTabSz="91437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bottles and lids</a:t>
            </a:r>
          </a:p>
          <a:p>
            <a:pPr marL="1142971" lvl="2" indent="-228594" defTabSz="91437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 backs and arm rests</a:t>
            </a:r>
          </a:p>
          <a:p>
            <a:pPr marL="1142971" lvl="2" indent="-228594" defTabSz="91437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Pens, whiteboard markers</a:t>
            </a:r>
          </a:p>
          <a:p>
            <a:pPr marL="1142971" lvl="2" indent="-228594" defTabSz="91437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computer mice and keyboards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409D636-AFF7-4372-887A-4375B89415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908431"/>
            <a:ext cx="703699" cy="9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69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2" y="1463039"/>
            <a:ext cx="11621435" cy="46366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routine disinfecting processes in labs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 a list of high-touch locations and equipment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and disinfect identified locations on a routine basis</a:t>
            </a:r>
          </a:p>
          <a:p>
            <a:pPr lvl="2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an EPA-approved disinfectant that is effective against COVID-19</a:t>
            </a:r>
          </a:p>
          <a:p>
            <a:pPr lvl="3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list of EPA-approved disinfectants can be found at the following link: </a:t>
            </a:r>
            <a:r>
              <a:rPr lang="en-US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https://www.epa.gov/pesticide-registration/list-n-disinfectants-use-against-sars-cov-2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assume that a disinfectant works on contact </a:t>
            </a:r>
            <a:b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(Pay attention to disinfectant contact times)</a:t>
            </a:r>
          </a:p>
          <a:p>
            <a:pPr lvl="2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 appropriate PPE when using cleaning/disinfectant products.  </a:t>
            </a:r>
          </a:p>
          <a:p>
            <a:pPr lvl="3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the Safety Data Sheet (SDS) for further information on PPE </a:t>
            </a:r>
          </a:p>
          <a:p>
            <a:pPr lvl="2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Environmental Health and Safety (EHS) with questions</a:t>
            </a:r>
          </a:p>
          <a:p>
            <a:pPr marL="914389" lvl="1" indent="-4572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care with delicate equipment to avoid damage; cleaning sprays may not be appropriate to use or could damage equipment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7" y="351729"/>
            <a:ext cx="11234503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Disinfecting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378B91-8F06-4FFD-BC28-5F2971AC39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52" y="0"/>
            <a:ext cx="703699" cy="9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07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11D18AA-E9C1-47F3-9F96-7D366AC327CC}"/>
              </a:ext>
            </a:extLst>
          </p:cNvPr>
          <p:cNvGrpSpPr>
            <a:grpSpLocks noChangeAspect="1"/>
          </p:cNvGrpSpPr>
          <p:nvPr/>
        </p:nvGrpSpPr>
        <p:grpSpPr>
          <a:xfrm>
            <a:off x="2897953" y="5132069"/>
            <a:ext cx="1187143" cy="1371600"/>
            <a:chOff x="3705225" y="666750"/>
            <a:chExt cx="4781550" cy="5524500"/>
          </a:xfrm>
          <a:scene3d>
            <a:camera prst="orthographicFront">
              <a:rot lat="0" lon="0" rev="20400000"/>
            </a:camera>
            <a:lightRig rig="threePt" dir="t"/>
          </a:scene3d>
        </p:grpSpPr>
        <p:pic>
          <p:nvPicPr>
            <p:cNvPr id="3076" name="Picture 4" descr="Lab Coat Transparent Image | PNG Arts">
              <a:extLst>
                <a:ext uri="{FF2B5EF4-FFF2-40B4-BE49-F238E27FC236}">
                  <a16:creationId xmlns:a16="http://schemas.microsoft.com/office/drawing/2014/main" id="{73E034E5-2C4C-4403-B817-B1091BCEE9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5225" y="666750"/>
              <a:ext cx="4781550" cy="5524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Best Business Consultants Tampa | Zarrilli &amp; Associates">
              <a:extLst>
                <a:ext uri="{FF2B5EF4-FFF2-40B4-BE49-F238E27FC236}">
                  <a16:creationId xmlns:a16="http://schemas.microsoft.com/office/drawing/2014/main" id="{FFE02B50-B0F6-44D6-82F2-6E8DAB3754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5174" y="2471853"/>
              <a:ext cx="932935" cy="45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6" name="Picture 4" descr="Safety glasses transparent image">
            <a:extLst>
              <a:ext uri="{FF2B5EF4-FFF2-40B4-BE49-F238E27FC236}">
                <a16:creationId xmlns:a16="http://schemas.microsoft.com/office/drawing/2014/main" id="{486E84FB-E560-4D6E-B0C1-CBF9EE311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92" y="5132069"/>
            <a:ext cx="175846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Sport sunglasses PNG image">
            <a:extLst>
              <a:ext uri="{FF2B5EF4-FFF2-40B4-BE49-F238E27FC236}">
                <a16:creationId xmlns:a16="http://schemas.microsoft.com/office/drawing/2014/main" id="{2212F239-E986-4BD0-B76F-A6A27C3A2AE4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92" y="5132069"/>
            <a:ext cx="2286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hite Non Woven Disposable 3 Ply Surgical Face Mask | ID ...">
            <a:extLst>
              <a:ext uri="{FF2B5EF4-FFF2-40B4-BE49-F238E27FC236}">
                <a16:creationId xmlns:a16="http://schemas.microsoft.com/office/drawing/2014/main" id="{66E189AC-FCD4-4589-A6D8-E0A1FBEE4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153" y="5132069"/>
            <a:ext cx="146120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loves-free-PNG-transparent-background-images-free ...">
            <a:extLst>
              <a:ext uri="{FF2B5EF4-FFF2-40B4-BE49-F238E27FC236}">
                <a16:creationId xmlns:a16="http://schemas.microsoft.com/office/drawing/2014/main" id="{DBC8ECA7-B0DB-4E4A-B012-B85AE53FE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25" y="5132069"/>
            <a:ext cx="104862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lear BackGround-Latex-Glove-Making-Ok-Sign-1390610 ...">
            <a:extLst>
              <a:ext uri="{FF2B5EF4-FFF2-40B4-BE49-F238E27FC236}">
                <a16:creationId xmlns:a16="http://schemas.microsoft.com/office/drawing/2014/main" id="{60B1D063-102C-4DC0-8BD7-AE19221B4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4752" y="5132069"/>
            <a:ext cx="776923" cy="13716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2" y="1463038"/>
            <a:ext cx="11621435" cy="436626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individuals must be trained in proper use of PPE for general and specific laboratory tasks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PPE: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Gloves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Shields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 coats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glasses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masks (surgical masks, and procedural masks)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Respirators (N95)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6444B99-0F1E-401D-B584-0F5D333BC02E}"/>
              </a:ext>
            </a:extLst>
          </p:cNvPr>
          <p:cNvSpPr txBox="1">
            <a:spLocks/>
          </p:cNvSpPr>
          <p:nvPr/>
        </p:nvSpPr>
        <p:spPr>
          <a:xfrm>
            <a:off x="388537" y="351729"/>
            <a:ext cx="112345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Personal Protective Equipment (PPE)</a:t>
            </a:r>
          </a:p>
        </p:txBody>
      </p:sp>
      <p:pic>
        <p:nvPicPr>
          <p:cNvPr id="3074" name="Picture 2" descr="SAS | Love My Car | A Division of Smits Group">
            <a:extLst>
              <a:ext uri="{FF2B5EF4-FFF2-40B4-BE49-F238E27FC236}">
                <a16:creationId xmlns:a16="http://schemas.microsoft.com/office/drawing/2014/main" id="{1DFEE9B4-8C3C-4E84-B3F0-479A49D2A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49" y="5132069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95 Mask PNG Transparent Images | PNG All">
            <a:extLst>
              <a:ext uri="{FF2B5EF4-FFF2-40B4-BE49-F238E27FC236}">
                <a16:creationId xmlns:a16="http://schemas.microsoft.com/office/drawing/2014/main" id="{29C5012E-3D7E-4FEC-B656-818F9E441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755" y="5132069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659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19A1329-4813-4869-A548-33981295294D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7A66C6-8314-43AA-BB28-7D591A2AE96F}"/>
              </a:ext>
            </a:extLst>
          </p:cNvPr>
          <p:cNvSpPr/>
          <p:nvPr/>
        </p:nvSpPr>
        <p:spPr>
          <a:xfrm>
            <a:off x="0" y="649224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3DDF0-1280-4CEF-B0A1-C28A0AF25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239D2C6-90E0-4A37-B045-4A89F3C0DE7A}"/>
              </a:ext>
            </a:extLst>
          </p:cNvPr>
          <p:cNvSpPr txBox="1">
            <a:spLocks/>
          </p:cNvSpPr>
          <p:nvPr/>
        </p:nvSpPr>
        <p:spPr>
          <a:xfrm>
            <a:off x="388537" y="351729"/>
            <a:ext cx="112345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Respirators vs. Surgical Masks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78CF6AD-6D2C-4604-9EFF-0CBF6C8263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04" b="48405"/>
          <a:stretch/>
        </p:blipFill>
        <p:spPr>
          <a:xfrm>
            <a:off x="331619" y="1690499"/>
            <a:ext cx="5669280" cy="4237889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F05F214-A8D7-4B1E-A7E9-D255D369E5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9" t="52401"/>
          <a:stretch/>
        </p:blipFill>
        <p:spPr>
          <a:xfrm>
            <a:off x="6238240" y="1677292"/>
            <a:ext cx="5669280" cy="3922604"/>
          </a:xfrm>
          <a:prstGeom prst="rect">
            <a:avLst/>
          </a:prstGeom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A7C87E-5867-4D5F-85ED-3F9463F365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45" r="2442" b="47064"/>
          <a:stretch/>
        </p:blipFill>
        <p:spPr>
          <a:xfrm>
            <a:off x="6238239" y="5587427"/>
            <a:ext cx="5669280" cy="33622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50F57C8-ED26-4380-9B8C-C3E8A151A227}"/>
              </a:ext>
            </a:extLst>
          </p:cNvPr>
          <p:cNvSpPr/>
          <p:nvPr/>
        </p:nvSpPr>
        <p:spPr>
          <a:xfrm>
            <a:off x="6238239" y="1686263"/>
            <a:ext cx="5669280" cy="4246360"/>
          </a:xfrm>
          <a:prstGeom prst="rect">
            <a:avLst/>
          </a:prstGeom>
          <a:noFill/>
          <a:ln w="254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5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4" y="1463039"/>
            <a:ext cx="9701710" cy="46831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Restart Principles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Overview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Minimizing Risks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Disinfecting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PPE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7" y="351729"/>
            <a:ext cx="11562282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Learning Goals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3074" name="Picture 2" descr="UCF Among First in Florida, D.N.P. Accreditation ...">
            <a:extLst>
              <a:ext uri="{FF2B5EF4-FFF2-40B4-BE49-F238E27FC236}">
                <a16:creationId xmlns:a16="http://schemas.microsoft.com/office/drawing/2014/main" id="{32D7C2EF-3107-4CB7-9A66-97B4FB890A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77" y="1493520"/>
            <a:ext cx="5767034" cy="41148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590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2" y="1463039"/>
            <a:ext cx="10125458" cy="4636678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Disposable gloves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 your hands before and after you use gloves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replace gloves when beginning a new task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use the same pair of gloves for different tasks, especially if you’re dealing with potential contaminants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damaged gloves immediately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Regularly check your gloves for potential damage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7" y="351729"/>
            <a:ext cx="11234503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PPE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7" name="Picture 12" descr="Medical gloves PNG">
            <a:extLst>
              <a:ext uri="{FF2B5EF4-FFF2-40B4-BE49-F238E27FC236}">
                <a16:creationId xmlns:a16="http://schemas.microsoft.com/office/drawing/2014/main" id="{204A47BD-703B-4A85-968A-7E11A7B11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550" y="3781378"/>
            <a:ext cx="244230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40EB45-A003-45B0-8B47-B75B4A52C7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908431"/>
            <a:ext cx="703699" cy="9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46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7" y="351729"/>
            <a:ext cx="11234503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Donning and Doffing Gloves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663614-8133-4251-98E7-FA3D8C7722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52" y="0"/>
            <a:ext cx="703699" cy="949569"/>
          </a:xfrm>
          <a:prstGeom prst="rect">
            <a:avLst/>
          </a:prstGeom>
        </p:spPr>
      </p:pic>
      <p:pic>
        <p:nvPicPr>
          <p:cNvPr id="5" name="Online Media 4" title="Edited Gloves Video">
            <a:hlinkClick r:id="" action="ppaction://media"/>
            <a:extLst>
              <a:ext uri="{FF2B5EF4-FFF2-40B4-BE49-F238E27FC236}">
                <a16:creationId xmlns:a16="http://schemas.microsoft.com/office/drawing/2014/main" id="{BB710AF1-B082-4A12-805D-A53DE39834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653735" y="1372772"/>
            <a:ext cx="8884529" cy="49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17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2" y="1463039"/>
            <a:ext cx="11232898" cy="4636678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hand-washing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https://www.cdc.gov/handwashing/when-how-handwashing.html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 Sanitizer use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https://www.cdc.gov/handwashing/show-me-the-science-hand-sanitizer.html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Glove use/changing</a:t>
            </a:r>
          </a:p>
          <a:p>
            <a:pPr lvl="1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https://www.yourglovesource.com/blogs/glove-knowledgebase/how-often-should-you-change-your-disposable-gloves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EPA-approved disinfectants</a:t>
            </a:r>
          </a:p>
          <a:p>
            <a:pPr lvl="1"/>
            <a:r>
              <a:rPr lang="en-US" sz="18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https://www.epa.gov/pesticide-registration/list-n-disinfectants-use-against-sars-cov-2</a:t>
            </a:r>
            <a:endParaRPr lang="en-US" sz="18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Respirators vs. Masks</a:t>
            </a:r>
          </a:p>
          <a:p>
            <a:pPr lvl="1"/>
            <a:r>
              <a:rPr lang="en-US" sz="1800" dirty="0">
                <a:hlinkClick r:id="rId7"/>
              </a:rPr>
              <a:t>https://www.fda.gov/medical-devices/personal-protective-equipment-infection-control/n95-respirators-and-surgical-masks-face-masks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7" y="351729"/>
            <a:ext cx="11234503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Useful Links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07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0"/>
            <a:ext cx="91412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7377" y="3089635"/>
            <a:ext cx="6076671" cy="678730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latin typeface="Helvetica" charset="0"/>
                <a:ea typeface="Helvetica" charset="0"/>
                <a:cs typeface="Helvetica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0055" y="6087032"/>
            <a:ext cx="571343" cy="77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03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CF Technology for Killing Metastatic Breast Cancer Cells ...">
            <a:extLst>
              <a:ext uri="{FF2B5EF4-FFF2-40B4-BE49-F238E27FC236}">
                <a16:creationId xmlns:a16="http://schemas.microsoft.com/office/drawing/2014/main" id="{67969B65-69D0-412B-824E-E992DF805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42" y="0"/>
            <a:ext cx="8670925" cy="68580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7B36885-C45F-4070-8154-3F3530050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42" y="1015637"/>
            <a:ext cx="9141291" cy="51435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6EBF83A-CF18-4C02-A244-4EE5CFD25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47" y="1226820"/>
            <a:ext cx="9141291" cy="51435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7" y="351729"/>
            <a:ext cx="11234503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Stock photos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7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roject Profile: University of Central Florida Research I ...">
            <a:extLst>
              <a:ext uri="{FF2B5EF4-FFF2-40B4-BE49-F238E27FC236}">
                <a16:creationId xmlns:a16="http://schemas.microsoft.com/office/drawing/2014/main" id="{F43DF640-8B36-408C-BB50-6FBA9CFE2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21" y="2690174"/>
            <a:ext cx="5479626" cy="36576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3" y="1463039"/>
            <a:ext cx="10896982" cy="468311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university has adopted a set of principles to guide researchers in restarting scientific activities: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7" y="351729"/>
            <a:ext cx="11562282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Principles for Research Restart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17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61416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7" y="351729"/>
            <a:ext cx="11562282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Principles for Research Restart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C84ADA-EED5-4684-BBEE-C7C069F2F64A}"/>
              </a:ext>
            </a:extLst>
          </p:cNvPr>
          <p:cNvSpPr txBox="1"/>
          <p:nvPr/>
        </p:nvSpPr>
        <p:spPr>
          <a:xfrm>
            <a:off x="241181" y="1461598"/>
            <a:ext cx="10382249" cy="830997"/>
          </a:xfrm>
          <a:prstGeom prst="rect">
            <a:avLst/>
          </a:prstGeom>
          <a:solidFill>
            <a:srgbClr val="FFCA2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Follow the cognizant Local, State, and National Public Health</a:t>
            </a:r>
            <a:b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Authority directives to shelter-at-home and implement social distancing.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02D9BA-22D1-4601-89C0-91B56E0D5A87}"/>
              </a:ext>
            </a:extLst>
          </p:cNvPr>
          <p:cNvSpPr txBox="1"/>
          <p:nvPr/>
        </p:nvSpPr>
        <p:spPr>
          <a:xfrm>
            <a:off x="619126" y="2443469"/>
            <a:ext cx="11331693" cy="830997"/>
          </a:xfrm>
          <a:prstGeom prst="rect">
            <a:avLst/>
          </a:prstGeom>
          <a:solidFill>
            <a:srgbClr val="F7EC9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2"/>
              <a:defRPr/>
            </a:pPr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Protect the health and safety of the research workforce, emotional as well as physical. Protect the health and safety of our clinical patients and human research subjects.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34F8DE8-5088-4133-8D3B-617D0F7CB13B}"/>
              </a:ext>
            </a:extLst>
          </p:cNvPr>
          <p:cNvSpPr txBox="1"/>
          <p:nvPr/>
        </p:nvSpPr>
        <p:spPr>
          <a:xfrm>
            <a:off x="241181" y="3425340"/>
            <a:ext cx="11442580" cy="461665"/>
          </a:xfrm>
          <a:prstGeom prst="rect">
            <a:avLst/>
          </a:prstGeom>
          <a:solidFill>
            <a:srgbClr val="FFCA2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 startAt="3"/>
              <a:defRPr/>
            </a:pPr>
            <a:r>
              <a:rPr lang="en-US" sz="2400" dirty="0">
                <a:solidFill>
                  <a:schemeClr val="bg1"/>
                </a:solidFill>
              </a:rPr>
              <a:t>Undergraduates are students first, researchers second.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F22D125-8C6B-47E0-96E3-0F18DAA69748}"/>
              </a:ext>
            </a:extLst>
          </p:cNvPr>
          <p:cNvSpPr txBox="1"/>
          <p:nvPr/>
        </p:nvSpPr>
        <p:spPr>
          <a:xfrm>
            <a:off x="619126" y="4037879"/>
            <a:ext cx="11317866" cy="461665"/>
          </a:xfrm>
          <a:prstGeom prst="rect">
            <a:avLst/>
          </a:prstGeom>
          <a:solidFill>
            <a:srgbClr val="F7EC9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 startAt="4"/>
              <a:defRPr/>
            </a:pPr>
            <a:r>
              <a:rPr lang="en-US" sz="2400" dirty="0">
                <a:solidFill>
                  <a:schemeClr val="bg1"/>
                </a:solidFill>
              </a:rPr>
              <a:t>Implement a fair and transparent process for granting access.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AF93B2-BDEC-4A28-B44B-07BDD2A25002}"/>
              </a:ext>
            </a:extLst>
          </p:cNvPr>
          <p:cNvSpPr txBox="1"/>
          <p:nvPr/>
        </p:nvSpPr>
        <p:spPr>
          <a:xfrm>
            <a:off x="241181" y="4650418"/>
            <a:ext cx="11442580" cy="461665"/>
          </a:xfrm>
          <a:prstGeom prst="rect">
            <a:avLst/>
          </a:prstGeom>
          <a:solidFill>
            <a:srgbClr val="FFCA2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 startAt="5"/>
              <a:defRPr/>
            </a:pPr>
            <a:r>
              <a:rPr lang="en-US" sz="2400" dirty="0">
                <a:solidFill>
                  <a:schemeClr val="bg1"/>
                </a:solidFill>
              </a:rPr>
              <a:t>Ensure as rapid a research restart as the public health conditions permit.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EA7F187-7FC7-4CA5-BCE0-5FDC61927A9B}"/>
              </a:ext>
            </a:extLst>
          </p:cNvPr>
          <p:cNvSpPr txBox="1"/>
          <p:nvPr/>
        </p:nvSpPr>
        <p:spPr>
          <a:xfrm>
            <a:off x="619126" y="5262957"/>
            <a:ext cx="11317866" cy="1200329"/>
          </a:xfrm>
          <a:prstGeom prst="rect">
            <a:avLst/>
          </a:prstGeom>
          <a:solidFill>
            <a:srgbClr val="F7EC97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Font typeface="+mj-lt"/>
              <a:buAutoNum type="arabicPeriod" startAt="6"/>
              <a:defRPr/>
            </a:pPr>
            <a:r>
              <a:rPr lang="en-US" sz="2400" dirty="0">
                <a:solidFill>
                  <a:schemeClr val="bg1"/>
                </a:solidFill>
              </a:rPr>
              <a:t>Participate in finding cures and preventions for COVID-19, and in assessing the economic, political, and cultural impacts of the virus, while increasing the safe access to all patients to clinical trials for their conditions.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1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6" descr="Coronavirus PNG">
            <a:extLst>
              <a:ext uri="{FF2B5EF4-FFF2-40B4-BE49-F238E27FC236}">
                <a16:creationId xmlns:a16="http://schemas.microsoft.com/office/drawing/2014/main" id="{31B098D2-2216-4E43-938E-840F3BE4B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2649" y="5425440"/>
            <a:ext cx="1013340" cy="101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Coronavirus PNG">
            <a:extLst>
              <a:ext uri="{FF2B5EF4-FFF2-40B4-BE49-F238E27FC236}">
                <a16:creationId xmlns:a16="http://schemas.microsoft.com/office/drawing/2014/main" id="{69D13726-6AC9-4902-9AD4-3A253AB7D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WatercolorSponge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622" y="4829422"/>
            <a:ext cx="1214182" cy="121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oronavirus PNG">
            <a:extLst>
              <a:ext uri="{FF2B5EF4-FFF2-40B4-BE49-F238E27FC236}">
                <a16:creationId xmlns:a16="http://schemas.microsoft.com/office/drawing/2014/main" id="{508A57F4-3A71-4213-98D1-C0BA4EC65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179" y="2183229"/>
            <a:ext cx="867273" cy="86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6" descr="Coronavirus PNG">
            <a:extLst>
              <a:ext uri="{FF2B5EF4-FFF2-40B4-BE49-F238E27FC236}">
                <a16:creationId xmlns:a16="http://schemas.microsoft.com/office/drawing/2014/main" id="{A49F62A9-6E66-4B54-8643-84779C5D2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aintBrush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50" y="4169444"/>
            <a:ext cx="702947" cy="70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Coronavirus PNG">
            <a:extLst>
              <a:ext uri="{FF2B5EF4-FFF2-40B4-BE49-F238E27FC236}">
                <a16:creationId xmlns:a16="http://schemas.microsoft.com/office/drawing/2014/main" id="{6FE1DD7C-970E-4AD2-B7EF-2C74BB44C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041" y="5170273"/>
            <a:ext cx="1515444" cy="151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oronavirus PNG">
            <a:extLst>
              <a:ext uri="{FF2B5EF4-FFF2-40B4-BE49-F238E27FC236}">
                <a16:creationId xmlns:a16="http://schemas.microsoft.com/office/drawing/2014/main" id="{38ECC55E-E575-4B21-A974-D5E1F9FBA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Marke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978" y="3977010"/>
            <a:ext cx="1141148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oronavirus PNG">
            <a:extLst>
              <a:ext uri="{FF2B5EF4-FFF2-40B4-BE49-F238E27FC236}">
                <a16:creationId xmlns:a16="http://schemas.microsoft.com/office/drawing/2014/main" id="{86A733B8-B27C-4535-BBFF-F1A6EC70E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20" y="3568939"/>
            <a:ext cx="2026678" cy="202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oronavirus PNG">
            <a:extLst>
              <a:ext uri="{FF2B5EF4-FFF2-40B4-BE49-F238E27FC236}">
                <a16:creationId xmlns:a16="http://schemas.microsoft.com/office/drawing/2014/main" id="{9EEB14C3-5AE4-49E6-8CB0-F84B95DD9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432" y="1853386"/>
            <a:ext cx="1926258" cy="192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oronavirus PNG">
            <a:extLst>
              <a:ext uri="{FF2B5EF4-FFF2-40B4-BE49-F238E27FC236}">
                <a16:creationId xmlns:a16="http://schemas.microsoft.com/office/drawing/2014/main" id="{666EB3E6-5283-44B5-9715-6A7AE7CB3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artisticWatercolorSponge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110" y="4002457"/>
            <a:ext cx="182583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oronavirus PNG">
            <a:extLst>
              <a:ext uri="{FF2B5EF4-FFF2-40B4-BE49-F238E27FC236}">
                <a16:creationId xmlns:a16="http://schemas.microsoft.com/office/drawing/2014/main" id="{B04D6D2E-7162-47C1-97F3-F529C3282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530" y="3823747"/>
            <a:ext cx="1725416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7" y="351729"/>
            <a:ext cx="11234503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COVID-19 Overview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DC714B-C2B3-724E-B91B-7BE3D953CCC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52" y="5908432"/>
            <a:ext cx="703699" cy="949569"/>
          </a:xfrm>
          <a:prstGeom prst="rect">
            <a:avLst/>
          </a:prstGeom>
        </p:spPr>
      </p:pic>
      <p:pic>
        <p:nvPicPr>
          <p:cNvPr id="12" name="Picture 6" descr="Coronavirus PNG">
            <a:extLst>
              <a:ext uri="{FF2B5EF4-FFF2-40B4-BE49-F238E27FC236}">
                <a16:creationId xmlns:a16="http://schemas.microsoft.com/office/drawing/2014/main" id="{18B8B1A2-BC02-4922-8D15-40DA6A6D7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artisticPaintBrush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7" y="1473450"/>
            <a:ext cx="3040018" cy="304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Coronavirus PNG">
            <a:extLst>
              <a:ext uri="{FF2B5EF4-FFF2-40B4-BE49-F238E27FC236}">
                <a16:creationId xmlns:a16="http://schemas.microsoft.com/office/drawing/2014/main" id="{5F803238-7CB7-4CBB-A4AA-35D717DEB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24" y="775980"/>
            <a:ext cx="296698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591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7" y="351729"/>
            <a:ext cx="11234503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3" y="1463039"/>
            <a:ext cx="11413319" cy="465201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Routes of Transmission: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 to CDC, the novel coronavirus 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(COVID-19) can be spread from person-to-person.</a:t>
            </a:r>
          </a:p>
          <a:p>
            <a:pPr lvl="2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frequently occurs when in close contact (</a:t>
            </a:r>
            <a:r>
              <a:rPr lang="en-US" sz="2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feet) with infected individual(s).</a:t>
            </a:r>
          </a:p>
          <a:p>
            <a:pPr lvl="2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occurs via respiratory droplets (from coughs or sneezes).</a:t>
            </a:r>
          </a:p>
          <a:p>
            <a:pPr lvl="2"/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Asymptomatic individuals can spread the disease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of COVID-19 via contaminated surfaces, is not currently well documented.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suggests COVID-19 may remain viable for hours/days on surfaces made from a variety of materials.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Cleaning and disinfecting of visibly dirty surfaces is a best practice for prevention of COVID-19 and any other viral respiratory illness.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DC714B-C2B3-724E-B91B-7BE3D953C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908432"/>
            <a:ext cx="703699" cy="949569"/>
          </a:xfrm>
          <a:prstGeom prst="rect">
            <a:avLst/>
          </a:prstGeom>
        </p:spPr>
      </p:pic>
      <p:pic>
        <p:nvPicPr>
          <p:cNvPr id="9218" name="Picture 2" descr="CDC Releases Notice of Funding Opportunity for HIV ...">
            <a:extLst>
              <a:ext uri="{FF2B5EF4-FFF2-40B4-BE49-F238E27FC236}">
                <a16:creationId xmlns:a16="http://schemas.microsoft.com/office/drawing/2014/main" id="{DF66B1EB-BB40-497F-BD82-C3665588C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127" y="742950"/>
            <a:ext cx="2838450" cy="171450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06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7" y="351729"/>
            <a:ext cx="11234503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4" y="1463039"/>
            <a:ext cx="9875646" cy="463667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3600" cap="sm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any illness in the workplace puts others at risk,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stay home if you are sick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with these symptoms or combinations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symptoms may have COVID-19: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Cough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Shortness of breath or difficulty breathing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at least two (2) of these symptoms: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Fever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Chills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Muscle pain</a:t>
            </a:r>
          </a:p>
          <a:p>
            <a:pPr lvl="2"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Repeated shaking with chills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DC714B-C2B3-724E-B91B-7BE3D953C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5908432"/>
            <a:ext cx="703699" cy="9495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877936-4442-42F2-ADBB-32D25672079F}"/>
              </a:ext>
            </a:extLst>
          </p:cNvPr>
          <p:cNvSpPr txBox="1"/>
          <p:nvPr/>
        </p:nvSpPr>
        <p:spPr>
          <a:xfrm>
            <a:off x="4870255" y="5093288"/>
            <a:ext cx="4493942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783" lvl="1" indent="-228594" defTabSz="91437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Headache</a:t>
            </a:r>
          </a:p>
          <a:p>
            <a:pPr marL="685783" lvl="1" indent="-228594" defTabSz="91437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Sore throat</a:t>
            </a:r>
          </a:p>
          <a:p>
            <a:pPr marL="685783" lvl="1" indent="-228594" defTabSz="914377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loss of taste or smell</a:t>
            </a:r>
          </a:p>
        </p:txBody>
      </p:sp>
      <p:pic>
        <p:nvPicPr>
          <p:cNvPr id="12" name="Picture 2" descr="Symptoms of Coronavirus | CDC">
            <a:extLst>
              <a:ext uri="{FF2B5EF4-FFF2-40B4-BE49-F238E27FC236}">
                <a16:creationId xmlns:a16="http://schemas.microsoft.com/office/drawing/2014/main" id="{2132C82F-E7D8-495F-891E-5D5619572D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87406" y="1614237"/>
            <a:ext cx="13144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ymptoms of Coronavirus | CDC">
            <a:extLst>
              <a:ext uri="{FF2B5EF4-FFF2-40B4-BE49-F238E27FC236}">
                <a16:creationId xmlns:a16="http://schemas.microsoft.com/office/drawing/2014/main" id="{FE2279B9-938C-4B79-BE2D-CD2CB93717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1774" y="2955455"/>
            <a:ext cx="1347408" cy="2057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ymptoms of Coronavirus | CDC">
            <a:extLst>
              <a:ext uri="{FF2B5EF4-FFF2-40B4-BE49-F238E27FC236}">
                <a16:creationId xmlns:a16="http://schemas.microsoft.com/office/drawing/2014/main" id="{81082D94-5D76-42E7-93BC-A981770419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14" r="67653" b="7935"/>
          <a:stretch/>
        </p:blipFill>
        <p:spPr bwMode="auto">
          <a:xfrm>
            <a:off x="10341253" y="4353230"/>
            <a:ext cx="146060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58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611112"/>
            <a:ext cx="12192000" cy="246888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7" y="351729"/>
            <a:ext cx="11234503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4" y="1463039"/>
            <a:ext cx="9679408" cy="46366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Risk Individuals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Certain medical conditions increase risk for developing serious COVID-19 illness: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 over 65 years of age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 with chronic lung disease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moderate to severe asthma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 with diabetes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 with serious heart conditions</a:t>
            </a:r>
          </a:p>
          <a:p>
            <a:pPr lvl="2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Immunocompromised individuals</a:t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(cancer treatment, bone marrow/organ recipients, those with chronic immunodeficiencies, poorly controlled HIV or AIDS, prolonged use of corticosteroids and other immune weakening medications)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DC714B-C2B3-724E-B91B-7BE3D953C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52" y="0"/>
            <a:ext cx="703699" cy="9495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F88C20-AC98-4297-B565-6DCE3A39B040}"/>
              </a:ext>
            </a:extLst>
          </p:cNvPr>
          <p:cNvSpPr txBox="1"/>
          <p:nvPr/>
        </p:nvSpPr>
        <p:spPr>
          <a:xfrm>
            <a:off x="118399" y="5700330"/>
            <a:ext cx="119552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have one of these conditions, please consult with your healthcare provider concerning the particular risk associated with your return to work at this time.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611E04-9127-43BD-B5E8-F10E6C67F999}"/>
              </a:ext>
            </a:extLst>
          </p:cNvPr>
          <p:cNvSpPr txBox="1"/>
          <p:nvPr/>
        </p:nvSpPr>
        <p:spPr>
          <a:xfrm>
            <a:off x="5007360" y="2928206"/>
            <a:ext cx="57540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971" lvl="2" indent="-228594" defTabSz="914377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 with severe obesity (body mass index of 40 or higher)</a:t>
            </a:r>
          </a:p>
          <a:p>
            <a:pPr marL="1142971" lvl="2" indent="-228594" defTabSz="914377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 with liver disease</a:t>
            </a:r>
          </a:p>
          <a:p>
            <a:pPr marL="1142971" lvl="2" indent="-228594" defTabSz="914377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Persons with chronic kidney disease undergoing dialysis</a:t>
            </a:r>
          </a:p>
        </p:txBody>
      </p:sp>
    </p:spTree>
    <p:extLst>
      <p:ext uri="{BB962C8B-B14F-4D97-AF65-F5344CB8AC3E}">
        <p14:creationId xmlns:p14="http://schemas.microsoft.com/office/powerpoint/2010/main" val="1995821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FFC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F26C80-0BF5-7B42-929D-94D1E29BA029}"/>
              </a:ext>
            </a:extLst>
          </p:cNvPr>
          <p:cNvSpPr/>
          <p:nvPr/>
        </p:nvSpPr>
        <p:spPr>
          <a:xfrm>
            <a:off x="0" y="6492240"/>
            <a:ext cx="12192000" cy="243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CA2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37" y="351729"/>
            <a:ext cx="11234503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ea typeface="Helvetica" charset="0"/>
                <a:cs typeface="Arial" panose="020B0604020202020204" pitchFamily="34" charset="0"/>
              </a:rPr>
              <a:t>Steps for Infection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143" y="1463039"/>
            <a:ext cx="10939495" cy="463667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Distancing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to campus only if absolutely necessary</a:t>
            </a:r>
          </a:p>
          <a:p>
            <a:pPr lvl="2">
              <a:spcBef>
                <a:spcPts val="60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meetings (even one-on-one sessions) over the phone or virtually</a:t>
            </a:r>
          </a:p>
          <a:p>
            <a:pPr lvl="2">
              <a:spcBef>
                <a:spcPts val="60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6 feet away from others</a:t>
            </a:r>
          </a:p>
          <a:p>
            <a:pPr lvl="2">
              <a:spcBef>
                <a:spcPts val="60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more than 10 people in a room at one time</a:t>
            </a:r>
          </a:p>
          <a:p>
            <a:pPr lvl="3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into account all individuals must maintain the 6 foot separation</a:t>
            </a:r>
          </a:p>
          <a:p>
            <a:pPr lvl="3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6 foot separation cannot be maintained in a space with 10 people, maximum number for the space will be reduced allowing 6 foot separation</a:t>
            </a:r>
          </a:p>
          <a:p>
            <a:pPr lvl="1"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come to campus if you are not feeling well </a:t>
            </a: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fever, cough, breathing difficulty, or other cold or flu-like symptoms)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600"/>
              </a:spcBef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your supervisor detailing why you are not reporting to work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DC714B-C2B3-724E-B91B-7BE3D953CC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52" y="5908432"/>
            <a:ext cx="703699" cy="9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804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EBDB9607-B5A2-473A-9FA0-4619FCD808EB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C:\Users\jstewart\Desktop"/>
  <p:tag name="ISPRING_PRESENTATION_TITLE" val="Part 4- Review of PI's Responsibilities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D7B9216-7398-604A-B9FD-D1480978F082}" vid="{A9DCC503-974D-6543-8D56-03BC16D1515A}"/>
    </a:ext>
  </a:extLst>
</a:theme>
</file>

<file path=ppt/theme/theme2.xml><?xml version="1.0" encoding="utf-8"?>
<a:theme xmlns:a="http://schemas.openxmlformats.org/drawingml/2006/main" name="1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A404354-1C83-A941-BD6B-EFF3AA82C30D}" vid="{D9AEB95B-2F2D-6B4F-B5FB-49A25E0A32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31534</TotalTime>
  <Words>1344</Words>
  <Application>Microsoft Office PowerPoint</Application>
  <PresentationFormat>Widescreen</PresentationFormat>
  <Paragraphs>191</Paragraphs>
  <Slides>24</Slides>
  <Notes>22</Notes>
  <HiddenSlides>2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Helvetica</vt:lpstr>
      <vt:lpstr>Helvetica Neue</vt:lpstr>
      <vt:lpstr>Helvetica Neue Medium</vt:lpstr>
      <vt:lpstr>Office Theme</vt:lpstr>
      <vt:lpstr>18_Office Theme</vt:lpstr>
      <vt:lpstr>Research Restart</vt:lpstr>
      <vt:lpstr>Learning Goals</vt:lpstr>
      <vt:lpstr>Principles for Research Restart</vt:lpstr>
      <vt:lpstr>Principles for Research Restart</vt:lpstr>
      <vt:lpstr>COVID-19 Overview</vt:lpstr>
      <vt:lpstr>COVID-19</vt:lpstr>
      <vt:lpstr>COVID-19</vt:lpstr>
      <vt:lpstr>COVID-19</vt:lpstr>
      <vt:lpstr>Steps for Infection Control</vt:lpstr>
      <vt:lpstr>Steps for Infection Control</vt:lpstr>
      <vt:lpstr>Steps for Infection Control</vt:lpstr>
      <vt:lpstr>Donning &amp; Doffing Face Coverings</vt:lpstr>
      <vt:lpstr>Steps for Infection Control</vt:lpstr>
      <vt:lpstr>Steps for Infection Control</vt:lpstr>
      <vt:lpstr>Hand Washing</vt:lpstr>
      <vt:lpstr>Disinfecting</vt:lpstr>
      <vt:lpstr>Disinfecting</vt:lpstr>
      <vt:lpstr>PowerPoint Presentation</vt:lpstr>
      <vt:lpstr>PowerPoint Presentation</vt:lpstr>
      <vt:lpstr>PPE</vt:lpstr>
      <vt:lpstr>Donning and Doffing Gloves</vt:lpstr>
      <vt:lpstr>Useful Links</vt:lpstr>
      <vt:lpstr> </vt:lpstr>
      <vt:lpstr>Stock photos</vt:lpstr>
    </vt:vector>
  </TitlesOfParts>
  <Company>UCF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4- Review of PI's Responsibilities</dc:title>
  <dc:creator>Don Sibley</dc:creator>
  <cp:lastModifiedBy>Franco DelPino</cp:lastModifiedBy>
  <cp:revision>246</cp:revision>
  <dcterms:created xsi:type="dcterms:W3CDTF">2019-09-06T17:27:33Z</dcterms:created>
  <dcterms:modified xsi:type="dcterms:W3CDTF">2020-05-07T17:47:37Z</dcterms:modified>
</cp:coreProperties>
</file>